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9" r:id="rId2"/>
    <p:sldId id="263" r:id="rId3"/>
    <p:sldId id="267" r:id="rId4"/>
    <p:sldId id="268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026" y="-72"/>
      </p:cViewPr>
      <p:guideLst>
        <p:guide orient="horz" pos="368"/>
        <p:guide orient="horz" pos="5823"/>
        <p:guide pos="210"/>
        <p:guide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E245F-6FD2-4EC4-8EA6-F15652C3ACF5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1A1D1-2871-40DB-BA0D-63B668BE01D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99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5B37-E53E-4688-9B45-2BE301D42277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1DD-C281-46C8-91B2-C3F38C7539B1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48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7A2B-9851-4610-8ED3-86BC30E7EC06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4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399494"/>
            <a:ext cx="1600200" cy="390043"/>
          </a:xfrm>
        </p:spPr>
        <p:txBody>
          <a:bodyPr/>
          <a:lstStyle/>
          <a:p>
            <a:fld id="{AC0B601F-CF0F-42C5-B7B7-2F1EC39CD2F3}" type="datetime1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83110" y="9402221"/>
            <a:ext cx="2958058" cy="387317"/>
          </a:xfrm>
        </p:spPr>
        <p:txBody>
          <a:bodyPr/>
          <a:lstStyle>
            <a:lvl1pPr>
              <a:defRPr sz="1050">
                <a:solidFill>
                  <a:schemeClr val="tx2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 dirty="0" smtClean="0"/>
              <a:t>第</a:t>
            </a:r>
            <a:r>
              <a:rPr lang="en-US" altLang="ja-JP" dirty="0" smtClean="0"/>
              <a:t>16</a:t>
            </a:r>
            <a:r>
              <a:rPr lang="ja-JP" altLang="en-US" dirty="0" smtClean="0"/>
              <a:t>回テレワーク推進賞 応募フォーム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402221"/>
            <a:ext cx="1600200" cy="387317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698C22CF-85C1-46F8-B40B-14786B682AD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831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8C0B-031E-4C58-AB27-FA7F7D64C175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6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6ED8-ECB3-4A64-B343-84E895236A8F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1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1686-A833-489C-B745-D49745B5EC1B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71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C8E-AD54-47CC-9A15-A0A9D064AF08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6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36F3-83D1-40AC-BB46-10CD49A59555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26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1" y="394411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4" y="2072928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B5EE-E72C-44CE-B14F-B30A6E2FDBC2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9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EE68-9569-47FC-B48A-FA8631056C37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13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6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C16C2-238B-45FD-904E-A07CF370BCFA}" type="datetime1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22CF-85C1-46F8-B40B-14786B682AD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30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150172" y="686526"/>
            <a:ext cx="2447477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>
                <a:latin typeface="+mn-ea"/>
                <a:ea typeface="+mn-ea"/>
              </a:rPr>
              <a:t>記入日</a:t>
            </a:r>
            <a:r>
              <a:rPr lang="ja-JP" altLang="en-US" sz="1050" dirty="0" smtClean="0">
                <a:latin typeface="+mn-ea"/>
                <a:ea typeface="+mn-ea"/>
              </a:rPr>
              <a:t>　：　　　　　　年　　　　月　　　　日</a:t>
            </a:r>
            <a:endParaRPr lang="ja-JP" altLang="en-US" sz="105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74324"/>
              </p:ext>
            </p:extLst>
          </p:nvPr>
        </p:nvGraphicFramePr>
        <p:xfrm>
          <a:off x="333375" y="976560"/>
          <a:ext cx="6252718" cy="8278547"/>
        </p:xfrm>
        <a:graphic>
          <a:graphicData uri="http://schemas.openxmlformats.org/drawingml/2006/table">
            <a:tbl>
              <a:tblPr/>
              <a:tblGrid>
                <a:gridCol w="1080000"/>
                <a:gridCol w="1080000"/>
                <a:gridCol w="1919647"/>
                <a:gridCol w="864096"/>
                <a:gridCol w="1308975"/>
              </a:tblGrid>
              <a:tr h="2609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応募企業・団体　基本情報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effectLst/>
                        </a:rPr>
                        <a:t>企業・団体名称</a:t>
                      </a:r>
                      <a:endParaRPr lang="ja-JP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/>
                        <a:t>業種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</a:tr>
              <a:tr h="260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</a:rPr>
                        <a:t>ふりがな</a:t>
                      </a:r>
                      <a:endParaRPr lang="ja-JP" sz="105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/>
                        <a:t>従業員数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</a:tr>
              <a:tr h="2609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ホームページ</a:t>
                      </a:r>
                      <a:r>
                        <a:rPr lang="en-US" altLang="ja-JP" sz="1050" b="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endParaRPr lang="ja-JP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資本金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</a:tr>
              <a:tr h="260935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050" b="0" dirty="0" smtClean="0"/>
                        <a:t>代表者</a:t>
                      </a:r>
                      <a:endParaRPr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/>
                        <a:t>所属・役職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gridSpan="3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Times New Roman"/>
                      </a:endParaRP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gridSpan="3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4867" marR="548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ふりがな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gridSpan="3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Times New Roman"/>
                      </a:endParaRP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93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応募担当者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/>
                        <a:t>所属・役職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gridSpan="3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gridSpan="3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ふりがな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gridSpan="3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</a:rPr>
                        <a:t>住所</a:t>
                      </a:r>
                      <a:endParaRPr lang="ja-JP" sz="105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/>
                        </a:rPr>
                        <a:t>〒</a:t>
                      </a: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電話</a:t>
                      </a:r>
                      <a:endParaRPr lang="ja-JP" sz="105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</a:rPr>
                        <a:t>メールアドレス</a:t>
                      </a:r>
                      <a:endParaRPr lang="en-US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応募内容</a:t>
                      </a: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38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応募する部門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/>
                        </a:rPr>
                        <a:t>いずれかの部門を選択してください。</a:t>
                      </a: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応募タイトル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実施時期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　　　　　　年　　　　　　月　　～　　　　　　　年　　　　　　月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09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対象組織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dirty="0" smtClean="0"/>
                        <a:t>対象者数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</a:tr>
              <a:tr h="22928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実施概要</a:t>
                      </a:r>
                      <a:endParaRPr kumimoji="1" lang="en-US" altLang="ja-JP" sz="1050" b="0" u="none" strike="noStrike" kern="1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（総括アピール）</a:t>
                      </a:r>
                      <a:endParaRPr kumimoji="1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（応募するテレワークの取り組みの概要と、アピールポイント等を、具体的にご記入ください）</a:t>
                      </a:r>
                      <a:endParaRPr kumimoji="1" lang="en-US" altLang="ja-JP" sz="1050" b="0" u="none" strike="noStrike" kern="1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50" b="0" u="none" strike="noStrike" kern="1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1124744" y="235744"/>
            <a:ext cx="4536504" cy="34898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第</a:t>
            </a:r>
            <a:r>
              <a:rPr kumimoji="1" lang="en-US" altLang="ja-JP" sz="1400" dirty="0" smtClean="0">
                <a:latin typeface="+mj-ea"/>
                <a:ea typeface="+mj-ea"/>
              </a:rPr>
              <a:t>16</a:t>
            </a:r>
            <a:r>
              <a:rPr kumimoji="1" lang="ja-JP" altLang="en-US" sz="1400" dirty="0" smtClean="0">
                <a:latin typeface="+mj-ea"/>
                <a:ea typeface="+mj-ea"/>
              </a:rPr>
              <a:t>回 テレワーク推進賞 応募フォーム</a:t>
            </a:r>
            <a:endParaRPr kumimoji="1"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84784" y="4880992"/>
            <a:ext cx="2448272" cy="11701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marL="0" lvl="1" algn="ct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ja-JP" altLang="en-US" sz="1000" dirty="0" smtClean="0">
                <a:latin typeface="+mn-ea"/>
                <a:ea typeface="+mn-ea"/>
              </a:rPr>
              <a:t>□　</a:t>
            </a:r>
            <a:r>
              <a:rPr lang="ja-JP" altLang="en-US" sz="1000" u="sng" dirty="0" smtClean="0">
                <a:latin typeface="+mn-ea"/>
                <a:ea typeface="+mn-ea"/>
              </a:rPr>
              <a:t>テレワーク</a:t>
            </a:r>
            <a:r>
              <a:rPr lang="ja-JP" altLang="en-US" sz="1000" u="sng" dirty="0">
                <a:latin typeface="+mn-ea"/>
                <a:ea typeface="+mn-ea"/>
              </a:rPr>
              <a:t>実践</a:t>
            </a:r>
            <a:r>
              <a:rPr lang="ja-JP" altLang="en-US" sz="1000" u="sng" dirty="0" smtClean="0">
                <a:latin typeface="+mn-ea"/>
                <a:ea typeface="+mn-ea"/>
              </a:rPr>
              <a:t>部門</a:t>
            </a:r>
            <a:endParaRPr lang="en-US" altLang="ja-JP" sz="1000" u="sng" dirty="0" smtClean="0">
              <a:latin typeface="+mn-ea"/>
              <a:ea typeface="+mn-ea"/>
            </a:endParaRPr>
          </a:p>
          <a:p>
            <a:pPr marL="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ja-JP" altLang="en-US" sz="1000" dirty="0" smtClean="0">
                <a:latin typeface="+mn-ea"/>
                <a:ea typeface="+mn-ea"/>
              </a:rPr>
              <a:t>テレワーク</a:t>
            </a:r>
            <a:r>
              <a:rPr lang="ja-JP" altLang="en-US" sz="1000" dirty="0">
                <a:latin typeface="+mn-ea"/>
                <a:ea typeface="+mn-ea"/>
              </a:rPr>
              <a:t>を導入／実践／定着させ、経営効率の向上、ワークライフバランスの向上など</a:t>
            </a:r>
            <a:r>
              <a:rPr lang="ja-JP" altLang="en-US" sz="1000" dirty="0" smtClean="0">
                <a:latin typeface="+mn-ea"/>
                <a:ea typeface="+mn-ea"/>
              </a:rPr>
              <a:t>、有益</a:t>
            </a:r>
            <a:r>
              <a:rPr lang="ja-JP" altLang="en-US" sz="1000" dirty="0">
                <a:latin typeface="+mn-ea"/>
                <a:ea typeface="+mn-ea"/>
              </a:rPr>
              <a:t>な効果を出して</a:t>
            </a:r>
            <a:r>
              <a:rPr lang="ja-JP" altLang="en-US" sz="1000" dirty="0" smtClean="0">
                <a:latin typeface="+mn-ea"/>
                <a:ea typeface="+mn-ea"/>
              </a:rPr>
              <a:t>いる企業・団体。</a:t>
            </a:r>
            <a:endParaRPr kumimoji="1" lang="ja-JP" altLang="en-US" sz="1000" dirty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06157" y="4880992"/>
            <a:ext cx="2448272" cy="11705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marL="0" lvl="1" algn="ct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ja-JP" altLang="en-US" sz="1000" dirty="0">
                <a:latin typeface="+mn-ea"/>
              </a:rPr>
              <a:t>□　</a:t>
            </a:r>
            <a:r>
              <a:rPr lang="ja-JP" altLang="en-US" sz="1000" u="sng" dirty="0" smtClean="0">
                <a:latin typeface="+mn-ea"/>
              </a:rPr>
              <a:t>テレワーク</a:t>
            </a:r>
            <a:r>
              <a:rPr lang="ja-JP" altLang="en-US" sz="1000" u="sng" dirty="0">
                <a:latin typeface="+mn-ea"/>
              </a:rPr>
              <a:t>促進</a:t>
            </a:r>
            <a:r>
              <a:rPr lang="ja-JP" altLang="en-US" sz="1000" u="sng" dirty="0" smtClean="0">
                <a:latin typeface="+mn-ea"/>
              </a:rPr>
              <a:t>部門</a:t>
            </a:r>
            <a:endParaRPr lang="en-US" altLang="ja-JP" sz="1000" u="sng" dirty="0" smtClean="0">
              <a:latin typeface="+mn-ea"/>
            </a:endParaRPr>
          </a:p>
          <a:p>
            <a:pPr marL="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ja-JP" altLang="en-US" sz="1000" dirty="0" smtClean="0">
                <a:latin typeface="+mn-ea"/>
              </a:rPr>
              <a:t>テレワーク</a:t>
            </a:r>
            <a:r>
              <a:rPr lang="ja-JP" altLang="en-US" sz="1000" dirty="0">
                <a:latin typeface="+mn-ea"/>
              </a:rPr>
              <a:t>普及啓蒙活動、あるいはテレワークの</a:t>
            </a:r>
            <a:r>
              <a:rPr lang="ja-JP" altLang="en-US" sz="1000" dirty="0" smtClean="0">
                <a:latin typeface="+mn-ea"/>
              </a:rPr>
              <a:t>運用定着に資する制度</a:t>
            </a:r>
            <a:r>
              <a:rPr lang="ja-JP" altLang="en-US" sz="1000" dirty="0">
                <a:latin typeface="+mn-ea"/>
              </a:rPr>
              <a:t>やシステム等の開発を通じて</a:t>
            </a:r>
            <a:r>
              <a:rPr lang="ja-JP" altLang="en-US" sz="1000" dirty="0" smtClean="0">
                <a:latin typeface="+mn-ea"/>
              </a:rPr>
              <a:t>、テレワーク</a:t>
            </a:r>
            <a:r>
              <a:rPr lang="ja-JP" altLang="en-US" sz="1000" dirty="0">
                <a:latin typeface="+mn-ea"/>
              </a:rPr>
              <a:t>の普及促進に貢献</a:t>
            </a:r>
            <a:r>
              <a:rPr lang="ja-JP" altLang="en-US" sz="1000" dirty="0" smtClean="0">
                <a:latin typeface="+mn-ea"/>
              </a:rPr>
              <a:t>している企業・団体。</a:t>
            </a:r>
            <a:endParaRPr lang="ja-JP" altLang="en-US" sz="1000" dirty="0">
              <a:latin typeface="+mn-ea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775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65281"/>
              </p:ext>
            </p:extLst>
          </p:nvPr>
        </p:nvGraphicFramePr>
        <p:xfrm>
          <a:off x="332656" y="575964"/>
          <a:ext cx="6264696" cy="8662434"/>
        </p:xfrm>
        <a:graphic>
          <a:graphicData uri="http://schemas.openxmlformats.org/drawingml/2006/table">
            <a:tbl>
              <a:tblPr/>
              <a:tblGrid>
                <a:gridCol w="1080000"/>
                <a:gridCol w="5184696"/>
              </a:tblGrid>
              <a:tr h="252000"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応募内容の詳細</a:t>
                      </a:r>
                      <a:endParaRPr lang="ja-JP" altLang="ja-JP" sz="1050" b="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46800" marR="46800" marT="46800" marB="46800"/>
                </a:tc>
              </a:tr>
              <a:tr h="28003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テレワークの</a:t>
                      </a:r>
                      <a:endParaRPr lang="en-US" altLang="ja-JP" sz="105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 smtClean="0">
                          <a:effectLst/>
                          <a:latin typeface="+mn-ea"/>
                          <a:ea typeface="+mn-ea"/>
                        </a:rPr>
                        <a:t>経緯・目的</a:t>
                      </a:r>
                      <a:endParaRPr lang="en-US" altLang="ja-JP" sz="1050" b="1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テレワークを実践あるいは促進するに至った背景・経緯や目的等</a:t>
                      </a:r>
                      <a:r>
                        <a:rPr kumimoji="1" lang="ja-JP" altLang="en-US" sz="1050" u="none" strike="noStrike" kern="1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具体的にご記入ください）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</a:tr>
              <a:tr h="28003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実施内容詳細</a:t>
                      </a:r>
                      <a:endParaRPr kumimoji="1" lang="en-US" altLang="ja-JP" sz="105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（実施時期、実施場所、実施部門・人数、及び実施内容等、自己評価の根拠を具体的にご記入ください）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</a:tr>
              <a:tr h="28003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取り組みを通した</a:t>
                      </a:r>
                      <a:r>
                        <a:rPr kumimoji="1" lang="en-US" altLang="ja-JP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</a:b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成果・効果</a:t>
                      </a:r>
                      <a:endParaRPr kumimoji="1" lang="en-US" altLang="ja-JP" sz="105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（成果や効果をできる限り具体的かつ定量的に（数値等で）ご記入ください）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6800" marR="46800" marT="50700" marB="50700"/>
                </a:tc>
              </a:tr>
            </a:tbl>
          </a:graphicData>
        </a:graphic>
      </p:graphicFrame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16</a:t>
            </a:r>
            <a:r>
              <a:rPr kumimoji="1" lang="ja-JP" altLang="en-US" smtClean="0"/>
              <a:t>回テレワーク推進賞 応募フォーム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275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50486"/>
              </p:ext>
            </p:extLst>
          </p:nvPr>
        </p:nvGraphicFramePr>
        <p:xfrm>
          <a:off x="333375" y="584729"/>
          <a:ext cx="6264695" cy="8654399"/>
        </p:xfrm>
        <a:graphic>
          <a:graphicData uri="http://schemas.openxmlformats.org/drawingml/2006/table">
            <a:tbl>
              <a:tblPr/>
              <a:tblGrid>
                <a:gridCol w="1080000"/>
                <a:gridCol w="5184695"/>
              </a:tblGrid>
              <a:tr h="25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テレワークに関わる周辺情報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98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 smtClean="0">
                          <a:effectLst/>
                          <a:latin typeface="+mn-ea"/>
                          <a:ea typeface="+mn-ea"/>
                        </a:rPr>
                        <a:t>推進体制</a:t>
                      </a:r>
                      <a:endParaRPr lang="ja-JP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（推進組織体制、周知方法、トップの関わり等、具体的にご記入ください）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</a:tr>
              <a:tr h="1198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 smtClean="0">
                          <a:effectLst/>
                          <a:latin typeface="+mn-ea"/>
                          <a:ea typeface="+mn-ea"/>
                        </a:rPr>
                        <a:t>運用制度</a:t>
                      </a:r>
                      <a:endParaRPr lang="ja-JP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（運用のためのルール・基準・制度等あれば、具体的にご記入ください）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</a:tr>
              <a:tr h="1198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実施環境</a:t>
                      </a:r>
                      <a:endParaRPr lang="en-US" altLang="ja-JP" sz="105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及びインフラ</a:t>
                      </a:r>
                      <a:endParaRPr lang="ja-JP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（オフィス環境、情報インフラの整備状況、情報セキュリティの整備等あれば、具体的にご記入ください）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</a:tr>
              <a:tr h="11989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 smtClean="0">
                          <a:effectLst/>
                          <a:latin typeface="+mn-ea"/>
                          <a:ea typeface="+mn-ea"/>
                        </a:rPr>
                        <a:t>協力企業</a:t>
                      </a:r>
                      <a:r>
                        <a:rPr lang="en-US" altLang="ja-JP" sz="1050" kern="100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ja-JP" sz="1050" kern="100" dirty="0" smtClean="0">
                          <a:effectLst/>
                          <a:latin typeface="+mn-ea"/>
                          <a:ea typeface="+mn-ea"/>
                        </a:rPr>
                        <a:t>団体</a:t>
                      </a:r>
                      <a:r>
                        <a:rPr lang="en-US" altLang="ja-JP" sz="1050" kern="100" dirty="0" smtClean="0"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ja-JP" sz="1050" kern="100" dirty="0" smtClean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ja-JP" sz="1050" kern="100" dirty="0" smtClean="0">
                          <a:effectLst/>
                          <a:latin typeface="+mn-ea"/>
                          <a:ea typeface="+mn-ea"/>
                        </a:rPr>
                        <a:t>及び</a:t>
                      </a:r>
                      <a:endParaRPr lang="en-US" altLang="ja-JP" sz="105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kern="100" dirty="0" smtClean="0">
                          <a:effectLst/>
                          <a:latin typeface="+mn-ea"/>
                          <a:ea typeface="+mn-ea"/>
                        </a:rPr>
                        <a:t>協力内容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（テレワークを実践するにあたって協力を頂いた企業・団体やその協力内容等、具体的にご記入ください）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</a:tr>
              <a:tr h="1198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過去の受賞歴</a:t>
                      </a:r>
                      <a:endParaRPr lang="ja-JP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テレワーク関連で過去に受賞等ある場合は</a:t>
                      </a:r>
                      <a:r>
                        <a:rPr kumimoji="1" lang="ja-JP" altLang="en-US" sz="1050" u="none" strike="noStrike" kern="1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具体的にご記入ください）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</a:tr>
              <a:tr h="11989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今後の取り組み</a:t>
                      </a:r>
                      <a:endParaRPr lang="en-US" altLang="ja-JP" sz="105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（予定・見通し）</a:t>
                      </a:r>
                      <a:endParaRPr lang="en-US" altLang="ja-JP" sz="105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（テレワークに関しての今後の計画や見通し等、具体的にご記入ください）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</a:tr>
              <a:tr h="11989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endParaRPr lang="ja-JP" altLang="ja-JP" sz="105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（上記以外の特記事項やアピールポイント等あれば、具体的にご記入ください）</a:t>
                      </a:r>
                      <a:endParaRPr kumimoji="1" lang="ja-JP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800" marR="46800" marT="50700" marB="50700"/>
                </a:tc>
              </a:tr>
            </a:tbl>
          </a:graphicData>
        </a:graphic>
      </p:graphicFrame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回テレワーク推進賞 応募フォーム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199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第</a:t>
            </a:r>
            <a:r>
              <a:rPr lang="en-US" altLang="ja-JP" smtClean="0"/>
              <a:t>16</a:t>
            </a:r>
            <a:r>
              <a:rPr lang="ja-JP" altLang="en-US" smtClean="0"/>
              <a:t>回テレワーク推進賞 応募フォーム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2CF-85C1-46F8-B40B-14786B682AD7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375" y="584200"/>
            <a:ext cx="6264275" cy="2352576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1" lang="en-US" altLang="ja-JP" sz="1050" dirty="0" smtClean="0">
                <a:latin typeface="+mn-ea"/>
              </a:rPr>
              <a:t>【</a:t>
            </a:r>
            <a:r>
              <a:rPr kumimoji="1" lang="ja-JP" altLang="en-US" sz="1050" dirty="0" smtClean="0">
                <a:latin typeface="+mn-ea"/>
              </a:rPr>
              <a:t>応募フォーム記入要領</a:t>
            </a:r>
            <a:r>
              <a:rPr kumimoji="1" lang="en-US" altLang="ja-JP" sz="1050" dirty="0" smtClean="0">
                <a:latin typeface="+mn-ea"/>
              </a:rPr>
              <a:t>】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+mn-ea"/>
              </a:rPr>
              <a:t>記載内容に応じて、各記入欄</a:t>
            </a:r>
            <a:r>
              <a:rPr kumimoji="1" lang="ja-JP" altLang="en-US" sz="1050" dirty="0" smtClean="0">
                <a:latin typeface="+mn-ea"/>
              </a:rPr>
              <a:t>の高さ（縦サイズ）を変更することは構いません</a:t>
            </a:r>
            <a:r>
              <a:rPr kumimoji="1" lang="ja-JP" altLang="en-US" sz="1050" dirty="0" smtClean="0">
                <a:latin typeface="+mn-ea"/>
              </a:rPr>
              <a:t>。</a:t>
            </a:r>
            <a:r>
              <a:rPr kumimoji="1" lang="en-US" altLang="ja-JP" sz="1050" dirty="0" smtClean="0">
                <a:latin typeface="+mn-ea"/>
              </a:rPr>
              <a:t/>
            </a:r>
            <a:br>
              <a:rPr kumimoji="1" lang="en-US" altLang="ja-JP" sz="1050" dirty="0" smtClean="0">
                <a:latin typeface="+mn-ea"/>
              </a:rPr>
            </a:br>
            <a:r>
              <a:rPr kumimoji="1" lang="ja-JP" altLang="en-US" sz="1050" dirty="0" smtClean="0">
                <a:latin typeface="+mn-ea"/>
              </a:rPr>
              <a:t>１ページに収まらない場合</a:t>
            </a:r>
            <a:r>
              <a:rPr kumimoji="1" lang="ja-JP" altLang="en-US" sz="1050" dirty="0" smtClean="0">
                <a:latin typeface="+mn-ea"/>
              </a:rPr>
              <a:t>には</a:t>
            </a:r>
            <a:r>
              <a:rPr kumimoji="1" lang="ja-JP" altLang="en-US" sz="1050" dirty="0" smtClean="0">
                <a:latin typeface="+mn-ea"/>
              </a:rPr>
              <a:t>、適宜ページ</a:t>
            </a:r>
            <a:r>
              <a:rPr kumimoji="1" lang="ja-JP" altLang="en-US" sz="1050" dirty="0" smtClean="0">
                <a:latin typeface="+mn-ea"/>
              </a:rPr>
              <a:t>を追加してください。</a:t>
            </a:r>
            <a:endParaRPr kumimoji="1" lang="en-US" altLang="ja-JP" sz="1050" dirty="0" smtClean="0">
              <a:latin typeface="+mn-ea"/>
            </a:endParaRP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+mn-ea"/>
              </a:rPr>
              <a:t>文章のほかに図表やイメージデータを挿入することも可とします</a:t>
            </a:r>
            <a:r>
              <a:rPr kumimoji="1" lang="ja-JP" altLang="en-US" sz="1050" dirty="0" smtClean="0">
                <a:latin typeface="+mn-ea"/>
              </a:rPr>
              <a:t>。</a:t>
            </a:r>
            <a:r>
              <a:rPr kumimoji="1" lang="en-US" altLang="ja-JP" sz="1050" dirty="0" smtClean="0">
                <a:latin typeface="+mn-ea"/>
              </a:rPr>
              <a:t/>
            </a:r>
            <a:br>
              <a:rPr kumimoji="1" lang="en-US" altLang="ja-JP" sz="1050" dirty="0" smtClean="0">
                <a:latin typeface="+mn-ea"/>
              </a:rPr>
            </a:br>
            <a:r>
              <a:rPr kumimoji="1" lang="ja-JP" altLang="en-US" sz="1050" dirty="0" smtClean="0">
                <a:latin typeface="+mn-ea"/>
              </a:rPr>
              <a:t>ただし、</a:t>
            </a:r>
            <a:r>
              <a:rPr lang="en-US" altLang="ja-JP" sz="1050" dirty="0">
                <a:latin typeface="+mn-ea"/>
              </a:rPr>
              <a:t> </a:t>
            </a:r>
            <a:r>
              <a:rPr lang="ja-JP" altLang="en-US" sz="1050" dirty="0" smtClean="0">
                <a:latin typeface="+mn-ea"/>
              </a:rPr>
              <a:t>他ファイルとの依存関係は解消し、本</a:t>
            </a:r>
            <a:r>
              <a:rPr lang="en-US" altLang="ja-JP" sz="1050" dirty="0" smtClean="0">
                <a:latin typeface="+mn-ea"/>
              </a:rPr>
              <a:t>PowerPoint</a:t>
            </a:r>
            <a:r>
              <a:rPr lang="ja-JP" altLang="en-US" sz="1050" dirty="0" smtClean="0">
                <a:latin typeface="+mn-ea"/>
              </a:rPr>
              <a:t>ファイルのみで印刷可能な状態としてください。</a:t>
            </a:r>
            <a:endParaRPr lang="en-US" altLang="ja-JP" sz="1050" dirty="0" smtClean="0">
              <a:latin typeface="+mn-ea"/>
            </a:endParaRP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</a:rPr>
              <a:t>用語等については、社内固有の用語には注釈をつけるなど、社外の審査委員への配慮をお願いします。</a:t>
            </a:r>
            <a:endParaRPr lang="en-US" altLang="ja-JP" sz="1050" dirty="0" smtClean="0">
              <a:latin typeface="+mn-ea"/>
            </a:endParaRP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+mn-ea"/>
              </a:rPr>
              <a:t>文体</a:t>
            </a:r>
            <a:r>
              <a:rPr kumimoji="1" lang="ja-JP" altLang="en-US" sz="1050" dirty="0" smtClean="0">
                <a:latin typeface="+mn-ea"/>
              </a:rPr>
              <a:t>は「ある／している」調としてください。「です／ます」は不要です。</a:t>
            </a:r>
            <a:endParaRPr kumimoji="1" lang="en-US" altLang="ja-JP" sz="1050" dirty="0" smtClean="0">
              <a:latin typeface="+mn-ea"/>
            </a:endParaRP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+mn-ea"/>
              </a:rPr>
              <a:t>項番は大分類に</a:t>
            </a:r>
            <a:r>
              <a:rPr lang="en-US" altLang="ja-JP" sz="1050" dirty="0" smtClean="0">
                <a:latin typeface="+mn-ea"/>
              </a:rPr>
              <a:t>(1)(2)</a:t>
            </a:r>
            <a:r>
              <a:rPr lang="ja-JP" altLang="en-US" sz="1050" dirty="0" err="1" smtClean="0">
                <a:latin typeface="+mn-ea"/>
              </a:rPr>
              <a:t>、</a:t>
            </a:r>
            <a:r>
              <a:rPr lang="ja-JP" altLang="en-US" sz="1050" dirty="0" smtClean="0">
                <a:latin typeface="+mn-ea"/>
              </a:rPr>
              <a:t>小分類に①②を付けてください。</a:t>
            </a:r>
            <a:endParaRPr lang="en-US" altLang="ja-JP" sz="1050" dirty="0" smtClean="0">
              <a:latin typeface="+mn-ea"/>
            </a:endParaRP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+mn-ea"/>
              </a:rPr>
              <a:t>英字や数字はいわゆる半角文字で表記してください。</a:t>
            </a:r>
            <a:endParaRPr kumimoji="1" lang="en-US" altLang="ja-JP" sz="10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16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390</Words>
  <Application>Microsoft Office PowerPoint</Application>
  <PresentationFormat>A4 210 x 297 mm</PresentationFormat>
  <Paragraphs>83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菅野 元</cp:lastModifiedBy>
  <cp:revision>24</cp:revision>
  <cp:lastPrinted>2015-06-15T08:02:30Z</cp:lastPrinted>
  <dcterms:created xsi:type="dcterms:W3CDTF">2013-03-27T00:49:24Z</dcterms:created>
  <dcterms:modified xsi:type="dcterms:W3CDTF">2015-06-24T06:41:19Z</dcterms:modified>
</cp:coreProperties>
</file>